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75" r:id="rId5"/>
    <p:sldId id="260" r:id="rId6"/>
    <p:sldId id="276" r:id="rId7"/>
    <p:sldId id="261" r:id="rId8"/>
    <p:sldId id="278" r:id="rId9"/>
    <p:sldId id="279" r:id="rId10"/>
    <p:sldId id="280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8A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9" d="100"/>
          <a:sy n="49" d="100"/>
        </p:scale>
        <p:origin x="7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F9942-F13C-4BF8-AAD4-F4DA46CCD6F3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61BE4-BEE2-42C6-B7C0-B8C92CF289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1BE4-BEE2-42C6-B7C0-B8C92CF2892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EA58B-5FE4-4939-998C-E6585E812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A30E8-3604-48A5-A7E3-5AE89AD44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C6561-D181-446F-95E1-DD3E46279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57FD00-3E63-412E-98DE-6247518AB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A9696-5B53-407F-9DFB-5F7F4A84D6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F07C6-18AE-4EAD-9FB4-484DED1D7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D9900-467D-40FA-A42A-0A4BEC748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57938-863D-4711-B6B7-88C854549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36200-C125-43C2-B8C7-C70DAAEC9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9282A-4335-4289-A83F-90698939B1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09BFD-EC33-4DBC-8621-01FA38CF2C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7470F-B93A-4AB0-8A45-5B31EE02B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B6BA9C-B685-4986-B647-892BDBF5CC0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4800" b="1" dirty="0">
                <a:solidFill>
                  <a:schemeClr val="folHlink"/>
                </a:solidFill>
              </a:rPr>
              <a:t>Section 1</a:t>
            </a:r>
            <a:endParaRPr lang="en-US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90588" y="1463960"/>
            <a:ext cx="7696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/>
              <a:t>THE AGE OF ABSOLUTISM</a:t>
            </a:r>
            <a:endParaRPr lang="en-US" sz="54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505200"/>
            <a:ext cx="2379663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33800" y="3505200"/>
            <a:ext cx="2112963" cy="2971800"/>
          </a:xfrm>
          <a:noFill/>
          <a:ln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3650" y="3505200"/>
            <a:ext cx="224313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048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Spain’s Golden 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90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1550 – 1650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752600"/>
            <a:ext cx="3581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MIGUEL DE CERVANTES –</a:t>
            </a:r>
          </a:p>
          <a:p>
            <a:r>
              <a:rPr lang="en-US" dirty="0"/>
              <a:t> most important writer of time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More than 1,500 plays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Witty comedies; action packed romance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>
                <a:solidFill>
                  <a:srgbClr val="FFFF00"/>
                </a:solidFill>
              </a:rPr>
              <a:t>Don Quixote </a:t>
            </a:r>
            <a:r>
              <a:rPr lang="en-US" dirty="0"/>
              <a:t>– pokes fun at medieval tales of chivalry – considered Europe’s first modern novel</a:t>
            </a:r>
          </a:p>
        </p:txBody>
      </p:sp>
      <p:pic>
        <p:nvPicPr>
          <p:cNvPr id="41986" name="Picture 2" descr="http://www.artstudios.com/wp-content/uploads/2010/08/Don-Quixo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04800"/>
            <a:ext cx="3514725" cy="5457825"/>
          </a:xfrm>
          <a:prstGeom prst="rect">
            <a:avLst/>
          </a:prstGeom>
          <a:noFill/>
        </p:spPr>
      </p:pic>
      <p:pic>
        <p:nvPicPr>
          <p:cNvPr id="41988" name="Picture 4" descr="http://historywarsweapons.com/wp-content/uploads/image/CervatesSaavedr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114800"/>
            <a:ext cx="1883156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381000"/>
            <a:ext cx="3810000" cy="1981200"/>
          </a:xfrm>
        </p:spPr>
        <p:txBody>
          <a:bodyPr/>
          <a:lstStyle/>
          <a:p>
            <a:r>
              <a:rPr lang="en-US" sz="2800" b="1">
                <a:solidFill>
                  <a:schemeClr val="folHlink"/>
                </a:solidFill>
              </a:rPr>
              <a:t>Absolutism</a:t>
            </a:r>
            <a:endParaRPr lang="en-US" sz="2800"/>
          </a:p>
          <a:p>
            <a:pPr lvl="1"/>
            <a:r>
              <a:rPr lang="en-US" sz="2400"/>
              <a:t>Monarchs had absolute power or </a:t>
            </a:r>
            <a:r>
              <a:rPr lang="en-US" sz="2400" b="1">
                <a:solidFill>
                  <a:schemeClr val="folHlink"/>
                </a:solidFill>
              </a:rPr>
              <a:t>sovereignty</a:t>
            </a:r>
            <a:r>
              <a:rPr lang="en-US" sz="2400"/>
              <a:t> over their subjects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457200" y="2590800"/>
            <a:ext cx="3810000" cy="1524000"/>
          </a:xfrm>
        </p:spPr>
        <p:txBody>
          <a:bodyPr/>
          <a:lstStyle/>
          <a:p>
            <a:r>
              <a:rPr lang="en-US" sz="2800" b="1">
                <a:solidFill>
                  <a:schemeClr val="folHlink"/>
                </a:solidFill>
              </a:rPr>
              <a:t>Sovereignty</a:t>
            </a:r>
            <a:endParaRPr lang="en-US" sz="2800"/>
          </a:p>
          <a:p>
            <a:pPr lvl="1"/>
            <a:r>
              <a:rPr lang="en-US" sz="2400"/>
              <a:t>Supreme power of national monarchs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274763" y="4683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572000" y="487680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folHlink"/>
                </a:solidFill>
              </a:rPr>
              <a:t>Divine Right of Kings</a:t>
            </a:r>
            <a:endParaRPr lang="en-US" sz="2800"/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/>
              <a:t>Monarchs claimed that their power came directly from God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191000"/>
            <a:ext cx="23622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1000"/>
            <a:ext cx="477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04800"/>
            <a:ext cx="3946525" cy="6172200"/>
          </a:xfrm>
          <a:noFill/>
          <a:ln/>
        </p:spPr>
      </p:pic>
      <p:sp>
        <p:nvSpPr>
          <p:cNvPr id="5128" name="Rectangle 8"/>
          <p:cNvSpPr>
            <a:spLocks noGrp="1" noChangeArrowheads="1"/>
          </p:cNvSpPr>
          <p:nvPr>
            <p:ph sz="quarter" idx="2"/>
          </p:nvPr>
        </p:nvSpPr>
        <p:spPr>
          <a:xfrm>
            <a:off x="4495800" y="685800"/>
            <a:ext cx="4267200" cy="1981200"/>
          </a:xfrm>
          <a:noFill/>
          <a:ln/>
        </p:spPr>
        <p:txBody>
          <a:bodyPr/>
          <a:lstStyle/>
          <a:p>
            <a:r>
              <a:rPr lang="en-US" sz="2400" b="1" i="1">
                <a:solidFill>
                  <a:schemeClr val="folHlink"/>
                </a:solidFill>
              </a:rPr>
              <a:t>Men live like animals in a ruthless “state of nature” with no laws, “war of every man against every man, solitary, poor, brutish, nasty, and short.”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sz="quarter" idx="4"/>
          </p:nvPr>
        </p:nvSpPr>
        <p:spPr>
          <a:xfrm>
            <a:off x="4724400" y="3657600"/>
            <a:ext cx="4038600" cy="2438400"/>
          </a:xfrm>
          <a:noFill/>
          <a:ln/>
        </p:spPr>
        <p:txBody>
          <a:bodyPr/>
          <a:lstStyle/>
          <a:p>
            <a:r>
              <a:rPr lang="en-US" sz="2800" b="1">
                <a:solidFill>
                  <a:schemeClr val="folHlink"/>
                </a:solidFill>
              </a:rPr>
              <a:t>Thomas Hobbes</a:t>
            </a:r>
            <a:r>
              <a:rPr lang="en-US" sz="2800"/>
              <a:t> </a:t>
            </a:r>
          </a:p>
          <a:p>
            <a:pPr lvl="1"/>
            <a:r>
              <a:rPr lang="en-US" sz="2400"/>
              <a:t>said that people had to obey the ruler no matter what, or else their natural selfishness would result in disaster for everyone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04800"/>
            <a:ext cx="3276600" cy="19389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1516 – Charles I became King of Spain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Ruled Spanish colonies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Ruled Hapsburg Empire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Took name: </a:t>
            </a:r>
            <a:r>
              <a:rPr lang="en-US" b="1" dirty="0">
                <a:solidFill>
                  <a:srgbClr val="FFFF00"/>
                </a:solidFill>
              </a:rPr>
              <a:t>Charles V.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81000"/>
            <a:ext cx="2057400" cy="3046988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Devout Catholic = Fought to suppress Protestantism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Faced Muslim Ottoman Empire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191000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/>
              <a:t>Abdicated in 1556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Empire too big to handle / divided it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Half to brother Ferdinand = Holy Roman Emperor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Gave Spain, a few other states &amp;overseas Empire to son Phillip II</a:t>
            </a:r>
          </a:p>
        </p:txBody>
      </p:sp>
      <p:pic>
        <p:nvPicPr>
          <p:cNvPr id="22530" name="Picture 2" descr="http://2.bp.blogspot.com/_VKnlNvwbGMM/TJIqNoYzQmI/AAAAAAAACXU/Xt2vXtwRY0s/s1600/Charles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81000"/>
            <a:ext cx="2773121" cy="3801432"/>
          </a:xfrm>
          <a:prstGeom prst="rect">
            <a:avLst/>
          </a:prstGeom>
          <a:noFill/>
        </p:spPr>
      </p:pic>
      <p:pic>
        <p:nvPicPr>
          <p:cNvPr id="22532" name="Picture 4" descr="http://www.spainthenandnow.com/userimages/spanish_kingdoms_5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038600"/>
            <a:ext cx="3205764" cy="2438400"/>
          </a:xfrm>
          <a:prstGeom prst="rect">
            <a:avLst/>
          </a:prstGeom>
          <a:noFill/>
        </p:spPr>
      </p:pic>
      <p:pic>
        <p:nvPicPr>
          <p:cNvPr id="22536" name="Picture 8" descr="http://americanhistory.si.edu/numismatics/spain/chas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14600"/>
            <a:ext cx="2245573" cy="1430177"/>
          </a:xfrm>
          <a:prstGeom prst="rect">
            <a:avLst/>
          </a:prstGeom>
          <a:noFill/>
        </p:spPr>
      </p:pic>
      <p:pic>
        <p:nvPicPr>
          <p:cNvPr id="14" name="Picture 6" descr="http://upload.wikimedia.org/wikipedia/commons/thumb/4/47/Arms_of_Charles_I_of_Spain,_Charles_V_as_Holy_Roman_Emperor-Or_shield_variant_(1530-1556).svg/501px-Arms_of_Charles_I_of_Spain,_Charles_V_as_Holy_Roman_Emperor-Or_shield_variant_(1530-1556)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99473">
            <a:off x="2830761" y="2600571"/>
            <a:ext cx="1534900" cy="1836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Phillip II of SPAIN &amp; Divine Right</a:t>
            </a:r>
            <a:endParaRPr lang="en-US"/>
          </a:p>
        </p:txBody>
      </p:sp>
      <p:pic>
        <p:nvPicPr>
          <p:cNvPr id="615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990600"/>
            <a:ext cx="3143250" cy="4191000"/>
          </a:xfrm>
          <a:noFill/>
          <a:ln/>
        </p:spPr>
      </p:pic>
      <p:sp>
        <p:nvSpPr>
          <p:cNvPr id="6153" name="Rectangle 9"/>
          <p:cNvSpPr>
            <a:spLocks noGrp="1" noChangeArrowheads="1"/>
          </p:cNvSpPr>
          <p:nvPr>
            <p:ph sz="quarter" idx="2"/>
          </p:nvPr>
        </p:nvSpPr>
        <p:spPr>
          <a:xfrm>
            <a:off x="3810000" y="609600"/>
            <a:ext cx="5105400" cy="4800600"/>
          </a:xfrm>
        </p:spPr>
        <p:txBody>
          <a:bodyPr/>
          <a:lstStyle/>
          <a:p>
            <a:pPr>
              <a:buFontTx/>
              <a:buNone/>
            </a:pPr>
            <a:endParaRPr lang="en-US" sz="2700" dirty="0"/>
          </a:p>
          <a:p>
            <a:r>
              <a:rPr lang="en-US" sz="2700" dirty="0"/>
              <a:t>Made Spain even MORE powerful</a:t>
            </a:r>
          </a:p>
          <a:p>
            <a:r>
              <a:rPr lang="en-US" sz="2700" dirty="0"/>
              <a:t>Defeated Ottoman Fleet</a:t>
            </a:r>
          </a:p>
          <a:p>
            <a:r>
              <a:rPr lang="en-US" sz="2700" dirty="0"/>
              <a:t>Wanted to advance </a:t>
            </a:r>
            <a:r>
              <a:rPr lang="en-US" sz="2700" dirty="0">
                <a:solidFill>
                  <a:schemeClr val="folHlink"/>
                </a:solidFill>
              </a:rPr>
              <a:t>SPANISH CATHOLIC POWER -</a:t>
            </a:r>
            <a:r>
              <a:rPr lang="en-US" sz="2700" dirty="0"/>
              <a:t>turned </a:t>
            </a:r>
            <a:r>
              <a:rPr lang="en-US" sz="2700" dirty="0">
                <a:solidFill>
                  <a:schemeClr val="folHlink"/>
                </a:solidFill>
              </a:rPr>
              <a:t>INQUISITION</a:t>
            </a:r>
            <a:r>
              <a:rPr lang="en-US" sz="2700" dirty="0"/>
              <a:t> against Protestants - MUCH persecution</a:t>
            </a:r>
            <a:endParaRPr lang="en-US" sz="2700" dirty="0">
              <a:solidFill>
                <a:schemeClr val="folHlink"/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28600" y="5257800"/>
            <a:ext cx="38862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/>
              <a:t>Reigned as </a:t>
            </a:r>
            <a:r>
              <a:rPr lang="en-US" sz="2700" dirty="0">
                <a:solidFill>
                  <a:schemeClr val="folHlink"/>
                </a:solidFill>
              </a:rPr>
              <a:t>ABSOLUTE MONARCH</a:t>
            </a:r>
            <a:r>
              <a:rPr lang="en-US" sz="2700" dirty="0"/>
              <a:t> - believed he ruled by </a:t>
            </a:r>
            <a:r>
              <a:rPr lang="en-US" sz="2700" dirty="0">
                <a:solidFill>
                  <a:schemeClr val="folHlink"/>
                </a:solidFill>
              </a:rPr>
              <a:t>DIVINE RIGHT</a:t>
            </a:r>
          </a:p>
        </p:txBody>
      </p:sp>
      <p:pic>
        <p:nvPicPr>
          <p:cNvPr id="6159" name="Picture 15" descr="http://www.rootsweb.ancestry.com/~wggerman/map/images/phillipiiemp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388761"/>
            <a:ext cx="2323302" cy="2088238"/>
          </a:xfrm>
          <a:prstGeom prst="rect">
            <a:avLst/>
          </a:prstGeom>
          <a:noFill/>
        </p:spPr>
      </p:pic>
      <p:pic>
        <p:nvPicPr>
          <p:cNvPr id="6161" name="Picture 17" descr="http://images.indiebound.com/824/119/97803001198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495800"/>
            <a:ext cx="133731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267200" y="0"/>
            <a:ext cx="4038600" cy="609600"/>
          </a:xfrm>
        </p:spPr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Phillip II of SPAIN</a:t>
            </a:r>
            <a:endParaRPr lang="en-US" sz="2800" dirty="0"/>
          </a:p>
        </p:txBody>
      </p:sp>
      <p:sp>
        <p:nvSpPr>
          <p:cNvPr id="6153" name="Rectangle 9"/>
          <p:cNvSpPr>
            <a:spLocks noGrp="1" noChangeArrowheads="1"/>
          </p:cNvSpPr>
          <p:nvPr>
            <p:ph sz="quarter" idx="2"/>
          </p:nvPr>
        </p:nvSpPr>
        <p:spPr>
          <a:xfrm>
            <a:off x="3505200" y="609600"/>
            <a:ext cx="5638800" cy="4800600"/>
          </a:xfrm>
        </p:spPr>
        <p:txBody>
          <a:bodyPr/>
          <a:lstStyle/>
          <a:p>
            <a:r>
              <a:rPr lang="en-US" sz="2700" dirty="0"/>
              <a:t>2nd </a:t>
            </a:r>
            <a:r>
              <a:rPr lang="en-US" sz="2700" dirty="0">
                <a:solidFill>
                  <a:schemeClr val="folHlink"/>
                </a:solidFill>
              </a:rPr>
              <a:t>marriage</a:t>
            </a:r>
            <a:r>
              <a:rPr lang="en-US" sz="2700" dirty="0"/>
              <a:t> was </a:t>
            </a:r>
            <a:r>
              <a:rPr lang="en-US" sz="2700" dirty="0">
                <a:solidFill>
                  <a:schemeClr val="folHlink"/>
                </a:solidFill>
              </a:rPr>
              <a:t>to “Bloody Mary”, Queen of England </a:t>
            </a:r>
            <a:r>
              <a:rPr lang="en-US" sz="2700" dirty="0"/>
              <a:t> - advocate of Catholic Power / </a:t>
            </a:r>
            <a:r>
              <a:rPr lang="en-US" sz="2700" dirty="0">
                <a:solidFill>
                  <a:schemeClr val="folHlink"/>
                </a:solidFill>
              </a:rPr>
              <a:t>persecuted Anglicans</a:t>
            </a:r>
          </a:p>
          <a:p>
            <a:r>
              <a:rPr lang="en-US" sz="2700" dirty="0">
                <a:solidFill>
                  <a:schemeClr val="folHlink"/>
                </a:solidFill>
              </a:rPr>
              <a:t>Mary died – Elizabeth became queen, restored protestant rule</a:t>
            </a:r>
            <a:endParaRPr lang="en-US" sz="2700" dirty="0"/>
          </a:p>
          <a:p>
            <a:r>
              <a:rPr lang="en-US" sz="2700" dirty="0"/>
              <a:t>Saw England’s </a:t>
            </a:r>
            <a:r>
              <a:rPr lang="en-US" sz="2700" u="sng" dirty="0"/>
              <a:t>Queen Elizabeth (Protestant)</a:t>
            </a:r>
            <a:r>
              <a:rPr lang="en-US" sz="2700" dirty="0"/>
              <a:t> as </a:t>
            </a:r>
            <a:r>
              <a:rPr lang="en-US" sz="2700" u="sng" dirty="0"/>
              <a:t>#1 Catholic enemy</a:t>
            </a:r>
            <a:r>
              <a:rPr lang="en-US" sz="2700" dirty="0"/>
              <a:t> -attacked England in 1588</a:t>
            </a:r>
          </a:p>
        </p:txBody>
      </p:sp>
      <p:pic>
        <p:nvPicPr>
          <p:cNvPr id="36866" name="Picture 2" descr="http://homeatfirst.com/2007/Queen%20Mary%20I%20and%20King%20Philip%20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7503"/>
            <a:ext cx="3138866" cy="4121918"/>
          </a:xfrm>
          <a:prstGeom prst="rect">
            <a:avLst/>
          </a:prstGeom>
          <a:noFill/>
        </p:spPr>
      </p:pic>
      <p:pic>
        <p:nvPicPr>
          <p:cNvPr id="36868" name="Picture 4" descr="http://www.penitents.org/sandamian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18579">
            <a:off x="1478510" y="4092552"/>
            <a:ext cx="1619250" cy="2272534"/>
          </a:xfrm>
          <a:prstGeom prst="rect">
            <a:avLst/>
          </a:prstGeom>
          <a:noFill/>
        </p:spPr>
      </p:pic>
      <p:pic>
        <p:nvPicPr>
          <p:cNvPr id="36872" name="Picture 8" descr="http://conservapedia.com/images/thumb/4/40/Armada2.jpg/550px-Armad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648200"/>
            <a:ext cx="4248150" cy="1992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908425"/>
            <a:ext cx="3786188" cy="2949575"/>
          </a:xfrm>
          <a:noFill/>
          <a:ln/>
        </p:spPr>
      </p:pic>
      <p:pic>
        <p:nvPicPr>
          <p:cNvPr id="7176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228600"/>
            <a:ext cx="3471863" cy="6324600"/>
          </a:xfrm>
          <a:noFill/>
          <a:ln/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0" y="0"/>
            <a:ext cx="5105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Phillip II of Spain wanted to invade England with the </a:t>
            </a:r>
            <a:r>
              <a:rPr lang="en-US" dirty="0">
                <a:solidFill>
                  <a:schemeClr val="folHlink"/>
                </a:solidFill>
              </a:rPr>
              <a:t>SPANISH ARMADA</a:t>
            </a:r>
            <a:endParaRPr lang="en-US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/>
              <a:t>130 ships, 20,000 men , in 1588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/>
              <a:t>England sent fire ships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/>
              <a:t>Terrible storms - many ships sunk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folHlink"/>
                </a:solidFill>
              </a:rPr>
              <a:t>SPANISH ARMADA was defeated</a:t>
            </a:r>
            <a:r>
              <a:rPr lang="en-US" dirty="0"/>
              <a:t>. </a:t>
            </a:r>
            <a:r>
              <a:rPr lang="en-US" u="sng" dirty="0"/>
              <a:t>This insured England’s future as a PROTESTANT NATION</a:t>
            </a:r>
            <a:endParaRPr lang="en-US" b="1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228600"/>
            <a:ext cx="5486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Defeat of Armada = beginning of the end of Spanish power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1600s – strength &amp; prosperity declined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Costly wars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Expelling Muslims &amp; Jews decreased money &amp; skilled artisans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Treasure from Americas made them neglect farming &amp; commerce</a:t>
            </a:r>
          </a:p>
        </p:txBody>
      </p:sp>
      <p:pic>
        <p:nvPicPr>
          <p:cNvPr id="37890" name="Picture 2" descr="http://www4.ncsu.edu/~jam3/atocha/fleet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4419600" cy="2880107"/>
          </a:xfrm>
          <a:prstGeom prst="rect">
            <a:avLst/>
          </a:prstGeom>
          <a:noFill/>
        </p:spPr>
      </p:pic>
      <p:pic>
        <p:nvPicPr>
          <p:cNvPr id="37896" name="Picture 8" descr="http://1.bp.blogspot.com/-4O3KeGiMS2I/TcHSevhToQI/AAAAAAAAAPg/a2Ng6Z0kIzo/s1600/Spanish+conquistad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685800"/>
            <a:ext cx="2940753" cy="2412768"/>
          </a:xfrm>
          <a:prstGeom prst="rect">
            <a:avLst/>
          </a:prstGeom>
          <a:noFill/>
        </p:spPr>
      </p:pic>
      <p:pic>
        <p:nvPicPr>
          <p:cNvPr id="37902" name="Picture 14" descr="http://netanimations.net/Moving-picture-treasure-chest-with-shining-gold-animated-gi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7432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048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Spain’s Golden 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90600"/>
            <a:ext cx="3657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1550 – 1650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Spain’s </a:t>
            </a:r>
            <a:r>
              <a:rPr lang="en-US" i="1" dirty="0" err="1">
                <a:solidFill>
                  <a:srgbClr val="FFFF00"/>
                </a:solidFill>
              </a:rPr>
              <a:t>Siglo</a:t>
            </a:r>
            <a:r>
              <a:rPr lang="en-US" i="1" dirty="0">
                <a:solidFill>
                  <a:srgbClr val="FFFF00"/>
                </a:solidFill>
              </a:rPr>
              <a:t> de Oro, </a:t>
            </a:r>
            <a:r>
              <a:rPr lang="en-US" dirty="0"/>
              <a:t>“golden century”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Phillip II patron of the Arts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Founded academies of science &amp; math</a:t>
            </a:r>
          </a:p>
        </p:txBody>
      </p:sp>
      <p:pic>
        <p:nvPicPr>
          <p:cNvPr id="39938" name="Picture 2" descr="http://covers.booktopia.com.au/big/9781851827732/philip-ii-of-spain-patron-of-the-a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"/>
            <a:ext cx="2626456" cy="37908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0" y="3810000"/>
            <a:ext cx="2514600" cy="2677656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EL GRECO </a:t>
            </a:r>
            <a:r>
              <a:rPr lang="en-US" dirty="0">
                <a:solidFill>
                  <a:schemeClr val="bg1"/>
                </a:solidFill>
              </a:rPr>
              <a:t>–       famous painter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Studied in Italy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Haunting religious pictures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Royal Portraits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Vibrant colors</a:t>
            </a:r>
          </a:p>
        </p:txBody>
      </p:sp>
      <p:pic>
        <p:nvPicPr>
          <p:cNvPr id="39940" name="Picture 4" descr="http://www.mfa.org/sites/default/files/El%2520Greco%2520Velazquez.jpg?13535094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8118" y="3657600"/>
            <a:ext cx="2282011" cy="2971800"/>
          </a:xfrm>
          <a:prstGeom prst="rect">
            <a:avLst/>
          </a:prstGeom>
          <a:noFill/>
        </p:spPr>
      </p:pic>
      <p:pic>
        <p:nvPicPr>
          <p:cNvPr id="39942" name="Picture 6" descr="http://grhomeboy.files.wordpress.com/2007/10/el_greco_paint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05200"/>
            <a:ext cx="3333750" cy="271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12446</TotalTime>
  <Words>415</Words>
  <Application>Microsoft Office PowerPoint</Application>
  <PresentationFormat>On-screen Show (4:3)</PresentationFormat>
  <Paragraphs>59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</vt:lpstr>
      <vt:lpstr>Blank Presentation</vt:lpstr>
      <vt:lpstr>Section 1</vt:lpstr>
      <vt:lpstr>PowerPoint Presentation</vt:lpstr>
      <vt:lpstr>PowerPoint Presentation</vt:lpstr>
      <vt:lpstr>PowerPoint Presentation</vt:lpstr>
      <vt:lpstr>Phillip II of SPAIN &amp; Divine Right</vt:lpstr>
      <vt:lpstr>Phillip II of SPAIN</vt:lpstr>
      <vt:lpstr>PowerPoint Presentation</vt:lpstr>
      <vt:lpstr>PowerPoint Presentation</vt:lpstr>
      <vt:lpstr>PowerPoint Presentation</vt:lpstr>
      <vt:lpstr>PowerPoint Presentation</vt:lpstr>
    </vt:vector>
  </TitlesOfParts>
  <Company>Cyprress Bay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MODERN EUROPE</dc:title>
  <dc:creator>Kathleen Harrington</dc:creator>
  <cp:lastModifiedBy>Kathleen D. Harrington</cp:lastModifiedBy>
  <cp:revision>735</cp:revision>
  <dcterms:created xsi:type="dcterms:W3CDTF">2013-01-22T12:49:19Z</dcterms:created>
  <dcterms:modified xsi:type="dcterms:W3CDTF">2020-01-30T19:13:52Z</dcterms:modified>
</cp:coreProperties>
</file>